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59" r:id="rId4"/>
    <p:sldId id="312" r:id="rId5"/>
    <p:sldId id="297" r:id="rId6"/>
    <p:sldId id="303" r:id="rId7"/>
    <p:sldId id="304" r:id="rId8"/>
    <p:sldId id="272" r:id="rId9"/>
    <p:sldId id="276" r:id="rId10"/>
    <p:sldId id="277" r:id="rId11"/>
    <p:sldId id="278" r:id="rId12"/>
    <p:sldId id="263" r:id="rId13"/>
    <p:sldId id="306" r:id="rId14"/>
    <p:sldId id="305" r:id="rId15"/>
    <p:sldId id="268" r:id="rId16"/>
    <p:sldId id="307" r:id="rId17"/>
    <p:sldId id="266" r:id="rId18"/>
    <p:sldId id="267" r:id="rId19"/>
    <p:sldId id="310" r:id="rId20"/>
    <p:sldId id="311" r:id="rId21"/>
    <p:sldId id="309" r:id="rId22"/>
    <p:sldId id="269" r:id="rId23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595" autoAdjust="0"/>
  </p:normalViewPr>
  <p:slideViewPr>
    <p:cSldViewPr snapToGrid="0">
      <p:cViewPr varScale="1">
        <p:scale>
          <a:sx n="76" d="100"/>
          <a:sy n="76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2015.02.20.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vassy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Tájékoztató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b="0" i="1" dirty="0" smtClean="0"/>
              <a:t>a felsőoktatási felvételi eljárásról és az emelt szintű képzés választásról</a:t>
            </a:r>
            <a:endParaRPr lang="hu-HU" sz="2000" b="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dirty="0" smtClean="0"/>
              <a:t>2015. február 18.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I.</a:t>
            </a:r>
            <a:endParaRPr lang="hu-HU" b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II.</a:t>
            </a:r>
            <a:endParaRPr lang="hu-HU" b="0" smtClean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77361"/>
              </p:ext>
            </p:extLst>
          </p:nvPr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9"/>
            <a:ext cx="8229600" cy="2961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nemcsak bejutni szeretne az egyetemre.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...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u-HU" dirty="0"/>
              <a:t>       csak akkor, ha valóban tanulni szeretne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1444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Német nemzetiségi tagozat (10.B osztály) </a:t>
            </a:r>
            <a:br>
              <a:rPr lang="hu-HU" sz="2000" b="1" dirty="0" smtClean="0">
                <a:solidFill>
                  <a:srgbClr val="FF0000"/>
                </a:solidFill>
              </a:rPr>
            </a:br>
            <a:r>
              <a:rPr lang="hu-HU" sz="2000" b="1" dirty="0" smtClean="0">
                <a:solidFill>
                  <a:srgbClr val="FF0000"/>
                </a:solidFill>
              </a:rPr>
              <a:t>Kiemelt angol nyelvi képzés (10.D1 osztály)</a:t>
            </a:r>
            <a:br>
              <a:rPr lang="hu-HU" sz="2000" b="1" dirty="0" smtClean="0">
                <a:solidFill>
                  <a:srgbClr val="FF0000"/>
                </a:solidFill>
              </a:rPr>
            </a:br>
            <a:r>
              <a:rPr lang="hu-HU" sz="2000" b="1" dirty="0" smtClean="0">
                <a:solidFill>
                  <a:srgbClr val="FF0000"/>
                </a:solidFill>
              </a:rPr>
              <a:t>Arany János Tehetséggondozó Program (10.D2 osztály)</a:t>
            </a:r>
          </a:p>
          <a:p>
            <a:pPr eaLnBrk="1" hangingPunct="1"/>
            <a:r>
              <a:rPr lang="hu-HU" sz="2000" b="1" dirty="0" smtClean="0"/>
              <a:t>2 sávból LEHET 1-1 tantárgyat választaniuk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" y="4089398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m</a:t>
            </a:r>
            <a:r>
              <a:rPr lang="hu-HU" b="1" dirty="0" smtClean="0"/>
              <a:t>atematika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 smtClean="0"/>
              <a:t>biológia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/>
              <a:t>magyar nyelv és irodalom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7365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73650" y="4089400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 smtClean="0"/>
              <a:t>történelem</a:t>
            </a:r>
            <a:endParaRPr lang="hu-HU" b="1" dirty="0"/>
          </a:p>
          <a:p>
            <a:pPr algn="ctr">
              <a:spcBef>
                <a:spcPct val="50000"/>
              </a:spcBef>
            </a:pPr>
            <a:r>
              <a:rPr lang="hu-HU" b="1" dirty="0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kémia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976688" y="4865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8902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5307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 szerda 2. óra</a:t>
            </a:r>
          </a:p>
        </p:txBody>
      </p:sp>
    </p:spTree>
    <p:extLst>
      <p:ext uri="{BB962C8B-B14F-4D97-AF65-F5344CB8AC3E}">
        <p14:creationId xmlns:p14="http://schemas.microsoft.com/office/powerpoint/2010/main" val="34835074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2079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Matematika tagozat (10.A osztály)</a:t>
            </a:r>
          </a:p>
          <a:p>
            <a:pPr eaLnBrk="1" hangingPunct="1"/>
            <a:r>
              <a:rPr lang="hu-HU" sz="2000" b="1" dirty="0" smtClean="0"/>
              <a:t>A matematikát emelt óraszámban tanulják (heti 7 óra)</a:t>
            </a:r>
          </a:p>
          <a:p>
            <a:pPr eaLnBrk="1" hangingPunct="1"/>
            <a:r>
              <a:rPr lang="hu-HU" sz="2000" b="1" dirty="0" smtClean="0"/>
              <a:t>1 tantárgyat LEHET választani a </a:t>
            </a:r>
          </a:p>
          <a:p>
            <a:pPr lvl="1" eaLnBrk="1" hangingPunct="1"/>
            <a:r>
              <a:rPr lang="hu-HU" sz="1600" b="1" dirty="0"/>
              <a:t>f</a:t>
            </a:r>
            <a:r>
              <a:rPr lang="hu-HU" sz="1600" b="1" dirty="0" smtClean="0"/>
              <a:t>izika</a:t>
            </a:r>
          </a:p>
          <a:p>
            <a:pPr lvl="1" eaLnBrk="1" hangingPunct="1"/>
            <a:r>
              <a:rPr lang="hu-HU" sz="1600" b="1" dirty="0" smtClean="0"/>
              <a:t>kémia </a:t>
            </a:r>
          </a:p>
          <a:p>
            <a:pPr lvl="1" eaLnBrk="1" hangingPunct="1"/>
            <a:r>
              <a:rPr lang="hu-HU" sz="1600" b="1" dirty="0"/>
              <a:t>t</a:t>
            </a:r>
            <a:r>
              <a:rPr lang="hu-HU" sz="1600" b="1" dirty="0" smtClean="0"/>
              <a:t>örténelem tantárgyak közül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4259262"/>
            <a:ext cx="84613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G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hu-HU" sz="2000" b="1" kern="0" dirty="0" smtClean="0">
                <a:solidFill>
                  <a:srgbClr val="FF0000"/>
                </a:solidFill>
              </a:rPr>
              <a:t>Informatika tagozat (10.C osztály)</a:t>
            </a:r>
          </a:p>
          <a:p>
            <a:pPr eaLnBrk="1" hangingPunct="1"/>
            <a:r>
              <a:rPr lang="hu-HU" sz="2000" b="1" kern="0" dirty="0" smtClean="0"/>
              <a:t>A matematikát emelt óraszámban tanulják (heti 5 óra)</a:t>
            </a:r>
          </a:p>
          <a:p>
            <a:pPr eaLnBrk="1" hangingPunct="1"/>
            <a:r>
              <a:rPr lang="hu-HU" sz="2000" b="1" kern="0" dirty="0" smtClean="0"/>
              <a:t>1 tantárgyat LEHET választani a </a:t>
            </a:r>
          </a:p>
          <a:p>
            <a:pPr lvl="1" eaLnBrk="1" hangingPunct="1"/>
            <a:r>
              <a:rPr lang="hu-HU" sz="1600" b="1" kern="0" dirty="0" smtClean="0"/>
              <a:t>fizika</a:t>
            </a:r>
          </a:p>
          <a:p>
            <a:pPr lvl="1" eaLnBrk="1" hangingPunct="1"/>
            <a:r>
              <a:rPr lang="hu-HU" sz="1600" b="1" kern="0" dirty="0" smtClean="0"/>
              <a:t>kémia </a:t>
            </a:r>
          </a:p>
          <a:p>
            <a:pPr lvl="1" eaLnBrk="1" hangingPunct="1"/>
            <a:r>
              <a:rPr lang="hu-HU" sz="1600" b="1" kern="0" dirty="0" smtClean="0"/>
              <a:t>történelem tantárgyak közül</a:t>
            </a:r>
          </a:p>
          <a:p>
            <a:pPr eaLnBrk="1" hangingPunct="1"/>
            <a:r>
              <a:rPr lang="hu-HU" sz="2000" b="1" kern="0" dirty="0"/>
              <a:t>Informatika </a:t>
            </a:r>
            <a:r>
              <a:rPr lang="hu-HU" sz="2000" b="1" kern="0" dirty="0" smtClean="0"/>
              <a:t>órájuk is van (11-ben 2 óra 12-ben 4 óra)</a:t>
            </a:r>
            <a:endParaRPr lang="hu-HU" sz="2000" b="1" kern="0" dirty="0"/>
          </a:p>
        </p:txBody>
      </p:sp>
    </p:spTree>
    <p:extLst>
      <p:ext uri="{BB962C8B-B14F-4D97-AF65-F5344CB8AC3E}">
        <p14:creationId xmlns:p14="http://schemas.microsoft.com/office/powerpoint/2010/main" val="26011850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5142"/>
            <a:ext cx="8461375" cy="4815858"/>
          </a:xfrm>
        </p:spPr>
        <p:txBody>
          <a:bodyPr/>
          <a:lstStyle/>
          <a:p>
            <a:pPr eaLnBrk="1" hangingPunct="1"/>
            <a:r>
              <a:rPr lang="hu-HU" sz="2000" b="1" dirty="0" smtClean="0"/>
              <a:t>2 tárgy</a:t>
            </a:r>
            <a:r>
              <a:rPr lang="hu-HU" sz="2000" dirty="0" smtClean="0"/>
              <a:t>at LEHET választani a 10.B és a 10.D osztályban!</a:t>
            </a:r>
          </a:p>
          <a:p>
            <a:pPr eaLnBrk="1" hangingPunct="1"/>
            <a:r>
              <a:rPr lang="hu-HU" sz="2000" b="1" dirty="0" smtClean="0"/>
              <a:t>1 </a:t>
            </a:r>
            <a:r>
              <a:rPr lang="hu-HU" sz="2000" b="1" dirty="0"/>
              <a:t>tárgy</a:t>
            </a:r>
            <a:r>
              <a:rPr lang="hu-HU" sz="2000" dirty="0"/>
              <a:t>at </a:t>
            </a:r>
            <a:r>
              <a:rPr lang="hu-HU" sz="2000" dirty="0" smtClean="0"/>
              <a:t>LEHET választani </a:t>
            </a:r>
            <a:r>
              <a:rPr lang="hu-HU" sz="2000" dirty="0"/>
              <a:t>a </a:t>
            </a:r>
            <a:r>
              <a:rPr lang="hu-HU" sz="2000" dirty="0" smtClean="0"/>
              <a:t>10.A </a:t>
            </a:r>
            <a:r>
              <a:rPr lang="hu-HU" sz="2000" dirty="0"/>
              <a:t>és </a:t>
            </a:r>
            <a:r>
              <a:rPr lang="hu-HU" sz="2000" dirty="0" smtClean="0"/>
              <a:t>a 10.C </a:t>
            </a:r>
            <a:r>
              <a:rPr lang="hu-HU" sz="2000" dirty="0"/>
              <a:t>osztályban</a:t>
            </a:r>
            <a:r>
              <a:rPr lang="hu-HU" sz="2000" dirty="0" smtClean="0"/>
              <a:t>!</a:t>
            </a:r>
          </a:p>
          <a:p>
            <a:pPr eaLnBrk="1" hangingPunct="1"/>
            <a:r>
              <a:rPr lang="hu-HU" sz="2000" dirty="0" smtClean="0"/>
              <a:t>Általában minden tantárgyból </a:t>
            </a:r>
            <a:r>
              <a:rPr lang="hu-HU" sz="2000" b="1" dirty="0" smtClean="0"/>
              <a:t>+ 2 órát jelent</a:t>
            </a:r>
            <a:r>
              <a:rPr lang="hu-HU" sz="2000" dirty="0" smtClean="0"/>
              <a:t> hetente!</a:t>
            </a:r>
            <a:endParaRPr lang="hu-HU" sz="1400" dirty="0" smtClean="0"/>
          </a:p>
          <a:p>
            <a:pPr lvl="1" eaLnBrk="1" hangingPunct="1"/>
            <a:r>
              <a:rPr lang="hu-HU" sz="1800" u="sng" dirty="0" smtClean="0"/>
              <a:t>matematika</a:t>
            </a:r>
            <a:r>
              <a:rPr lang="hu-HU" sz="1800" dirty="0" smtClean="0"/>
              <a:t>: 11. évfolyamon heti 3+2 = 5 óra</a:t>
            </a:r>
          </a:p>
          <a:p>
            <a:pPr lvl="1" eaLnBrk="1" hangingPunct="1"/>
            <a:r>
              <a:rPr lang="hu-HU" sz="1800" u="sng" dirty="0" smtClean="0"/>
              <a:t>magyar nyelv és irodalom</a:t>
            </a:r>
            <a:r>
              <a:rPr lang="hu-HU" sz="1800" dirty="0" smtClean="0"/>
              <a:t>: 11. évfolyamon heti 4+2 = 6 óra</a:t>
            </a:r>
          </a:p>
          <a:p>
            <a:pPr lvl="1" eaLnBrk="1" hangingPunct="1"/>
            <a:r>
              <a:rPr lang="hu-HU" sz="1800" u="sng" dirty="0" smtClean="0"/>
              <a:t>biológia</a:t>
            </a:r>
            <a:r>
              <a:rPr lang="hu-HU" sz="1800" dirty="0" smtClean="0"/>
              <a:t>: 11. évfolyamon heti 2+</a:t>
            </a:r>
            <a:r>
              <a:rPr lang="hu-HU" sz="1800" dirty="0" err="1" smtClean="0"/>
              <a:t>2</a:t>
            </a:r>
            <a:r>
              <a:rPr lang="hu-HU" sz="1800" dirty="0" smtClean="0"/>
              <a:t> = 4 óra</a:t>
            </a:r>
          </a:p>
          <a:p>
            <a:pPr lvl="1" eaLnBrk="1" hangingPunct="1"/>
            <a:r>
              <a:rPr lang="hu-HU" sz="1800" u="sng" dirty="0" smtClean="0"/>
              <a:t>történelem</a:t>
            </a:r>
            <a:r>
              <a:rPr lang="hu-HU" sz="1800" dirty="0" smtClean="0"/>
              <a:t>: 11. évfolyamon heti 3+2 = 5 óra</a:t>
            </a:r>
          </a:p>
          <a:p>
            <a:pPr lvl="1" eaLnBrk="1" hangingPunct="1"/>
            <a:r>
              <a:rPr lang="hu-HU" sz="1800" u="sng" dirty="0" smtClean="0"/>
              <a:t>fizika</a:t>
            </a:r>
            <a:r>
              <a:rPr lang="hu-HU" sz="1800" dirty="0" smtClean="0"/>
              <a:t>: 11. évfolyamon heti 2+</a:t>
            </a:r>
            <a:r>
              <a:rPr lang="hu-HU" sz="1800" dirty="0" err="1" smtClean="0"/>
              <a:t>2</a:t>
            </a:r>
            <a:r>
              <a:rPr lang="hu-HU" sz="1800" dirty="0" smtClean="0"/>
              <a:t> = 4 óra</a:t>
            </a:r>
          </a:p>
          <a:p>
            <a:pPr lvl="1" eaLnBrk="1" hangingPunct="1"/>
            <a:r>
              <a:rPr lang="hu-HU" sz="1800" u="sng" dirty="0" smtClean="0"/>
              <a:t>kémia</a:t>
            </a:r>
            <a:r>
              <a:rPr lang="hu-HU" sz="1800" dirty="0" smtClean="0"/>
              <a:t>: 11. évfolyamon heti 0+2 = </a:t>
            </a:r>
            <a:r>
              <a:rPr lang="hu-HU" sz="1800" dirty="0" err="1" smtClean="0"/>
              <a:t>2</a:t>
            </a:r>
            <a:r>
              <a:rPr lang="hu-HU" sz="1800" dirty="0" smtClean="0"/>
              <a:t> óra</a:t>
            </a:r>
          </a:p>
          <a:p>
            <a:pPr eaLnBrk="1" hangingPunct="1"/>
            <a:r>
              <a:rPr lang="hu-HU" sz="2000" dirty="0" smtClean="0"/>
              <a:t>Az emelt és középszint képzése külön válik </a:t>
            </a:r>
            <a:r>
              <a:rPr lang="hu-HU" sz="1200" dirty="0" smtClean="0"/>
              <a:t>(kivéve a biológia)</a:t>
            </a:r>
          </a:p>
          <a:p>
            <a:pPr eaLnBrk="1" hangingPunct="1"/>
            <a:r>
              <a:rPr lang="hu-HU" sz="2000" dirty="0" smtClean="0"/>
              <a:t>Az informatika tagozaton 12.-ben a fizika tantárgy + 2 órát kap szakköri formában.</a:t>
            </a:r>
          </a:p>
          <a:p>
            <a:pPr eaLnBrk="1" hangingPunct="1"/>
            <a:endParaRPr lang="hu-HU" sz="2000" dirty="0" smtClean="0"/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Az összes MAXIMÁLIS óraszám </a:t>
            </a:r>
            <a:br>
              <a:rPr lang="hu-HU" dirty="0" smtClean="0"/>
            </a:br>
            <a:r>
              <a:rPr lang="hu-HU" dirty="0" smtClean="0"/>
              <a:t>alakulása 11. és 12.-ben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112737"/>
              </p:ext>
            </p:extLst>
          </p:nvPr>
        </p:nvGraphicFramePr>
        <p:xfrm>
          <a:off x="457200" y="2154238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187700"/>
                <a:gridCol w="2520950"/>
                <a:gridCol w="252095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Osztály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 óra 11.-ben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 óra 12.-ben</a:t>
                      </a:r>
                      <a:endParaRPr lang="hu-HU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Matematika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 nemzetiségi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Informatika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Kiemelt angol nyelvi képzés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 smtClean="0"/>
                        <a:t>Arany János Tehetséggondozó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926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2176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 smtClean="0"/>
              <a:t>2015. március 5. (csütörtök)</a:t>
            </a:r>
            <a:endParaRPr lang="hu-HU" dirty="0" smtClean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2015. március 20. (péntek)</a:t>
            </a:r>
            <a:endParaRPr lang="hu-HU" dirty="0" smtClean="0"/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dirty="0" smtClean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2015. május 20. (szerda)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5232893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 dirty="0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dirty="0" smtClean="0"/>
              <a:t>A számonkérés szempontjából </a:t>
            </a:r>
            <a:r>
              <a:rPr lang="hu-HU" b="1" dirty="0" smtClean="0"/>
              <a:t>ugyanúgy kezelendő, mint a kötelező képzések, tantárgyak</a:t>
            </a:r>
            <a:r>
              <a:rPr lang="hu-HU" dirty="0" smtClean="0"/>
              <a:t>.</a:t>
            </a:r>
          </a:p>
          <a:p>
            <a:pPr eaLnBrk="1" hangingPunct="1"/>
            <a:r>
              <a:rPr lang="hu-HU" dirty="0" smtClean="0"/>
              <a:t>Évközben módosítási, </a:t>
            </a:r>
            <a:r>
              <a:rPr lang="hu-HU" b="1" dirty="0" smtClean="0"/>
              <a:t>leadási lehetőség csak külön igazgatói engedéllyel félévkor</a:t>
            </a:r>
            <a:r>
              <a:rPr lang="hu-HU" dirty="0" smtClean="0"/>
              <a:t>!</a:t>
            </a:r>
          </a:p>
          <a:p>
            <a:pPr eaLnBrk="1" hangingPunct="1"/>
            <a:r>
              <a:rPr lang="hu-HU" u="sng" dirty="0" smtClean="0"/>
              <a:t>11. év végi lehetőség</a:t>
            </a:r>
            <a:r>
              <a:rPr lang="hu-HU" dirty="0" smtClean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dirty="0" smtClean="0"/>
              <a:t>2016. május 20</a:t>
            </a:r>
            <a:r>
              <a:rPr lang="hu-HU" dirty="0" smtClean="0"/>
              <a:t>-ig: az iskola igazgatójához kérelemmel lehet fordulni </a:t>
            </a:r>
          </a:p>
          <a:p>
            <a:pPr lvl="2" eaLnBrk="1" hangingPunct="1"/>
            <a:r>
              <a:rPr lang="hu-HU" dirty="0"/>
              <a:t>a leadásról vagy </a:t>
            </a:r>
          </a:p>
          <a:p>
            <a:pPr lvl="2" eaLnBrk="1" hangingPunct="1"/>
            <a:r>
              <a:rPr lang="hu-HU" dirty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11-12. évfolyam újdonsága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Az A és C osztályokban </a:t>
            </a:r>
            <a:r>
              <a:rPr lang="hu-HU" b="1" smtClean="0">
                <a:solidFill>
                  <a:srgbClr val="FF0000"/>
                </a:solidFill>
              </a:rPr>
              <a:t>a 11. </a:t>
            </a:r>
            <a:r>
              <a:rPr lang="hu-HU" b="1" dirty="0" smtClean="0">
                <a:solidFill>
                  <a:srgbClr val="FF0000"/>
                </a:solidFill>
              </a:rPr>
              <a:t>évfolyamon</a:t>
            </a:r>
          </a:p>
          <a:p>
            <a:pPr marL="528638" eaLnBrk="1" hangingPunct="1"/>
            <a:r>
              <a:rPr lang="hu-HU" dirty="0" smtClean="0"/>
              <a:t>előrehozott </a:t>
            </a:r>
            <a:r>
              <a:rPr lang="hu-HU" dirty="0"/>
              <a:t>érettségi vizsgát </a:t>
            </a:r>
            <a:r>
              <a:rPr lang="hu-HU" dirty="0" smtClean="0"/>
              <a:t>tehet a diák </a:t>
            </a:r>
            <a:r>
              <a:rPr lang="hu-HU" dirty="0"/>
              <a:t>az első idegen nyelvből, ha </a:t>
            </a:r>
            <a:endParaRPr lang="hu-HU" dirty="0" smtClean="0"/>
          </a:p>
          <a:p>
            <a:pPr marL="928688" lvl="1" eaLnBrk="1" hangingPunct="1"/>
            <a:r>
              <a:rPr lang="hu-HU" b="1" dirty="0" smtClean="0"/>
              <a:t>felsőfokú </a:t>
            </a:r>
            <a:r>
              <a:rPr lang="hu-HU" b="1" dirty="0"/>
              <a:t>C típusú nyelvvizsgá</a:t>
            </a:r>
            <a:r>
              <a:rPr lang="hu-HU" dirty="0"/>
              <a:t>val </a:t>
            </a:r>
            <a:r>
              <a:rPr lang="hu-HU" dirty="0" smtClean="0"/>
              <a:t>rendelkezik és</a:t>
            </a:r>
          </a:p>
          <a:p>
            <a:pPr marL="928688" lvl="1" eaLnBrk="1" hangingPunct="1"/>
            <a:r>
              <a:rPr lang="hu-HU" dirty="0"/>
              <a:t>a</a:t>
            </a:r>
            <a:r>
              <a:rPr lang="hu-HU" dirty="0" smtClean="0"/>
              <a:t> 11. évfolyamon, </a:t>
            </a:r>
            <a:r>
              <a:rPr lang="hu-HU" dirty="0"/>
              <a:t>április 15. és április 30. között eredményes osztályozó vizsgát </a:t>
            </a:r>
            <a:r>
              <a:rPr lang="hu-HU" dirty="0" smtClean="0"/>
              <a:t>tesz </a:t>
            </a:r>
            <a:r>
              <a:rPr lang="hu-HU" dirty="0"/>
              <a:t>a 11. évfolyam és a 12. évfolyam </a:t>
            </a:r>
            <a:r>
              <a:rPr lang="hu-HU" dirty="0" smtClean="0"/>
              <a:t>tananyagából (</a:t>
            </a:r>
            <a:r>
              <a:rPr lang="hu-HU" dirty="0"/>
              <a:t>Az osztályozó vizsgára bocsátás feltétele a felsőfokú C típusú nyelvvizsga bizonyítvány bemutatása</a:t>
            </a:r>
            <a:r>
              <a:rPr lang="hu-HU" dirty="0" smtClean="0"/>
              <a:t>.)</a:t>
            </a:r>
          </a:p>
          <a:p>
            <a:pPr marL="928688" lvl="1" eaLnBrk="1" hangingPunct="1"/>
            <a:endParaRPr lang="hu-HU" dirty="0" smtClean="0"/>
          </a:p>
          <a:p>
            <a:pPr marL="642938" lvl="1" indent="0" eaLnBrk="1" hangingPunct="1">
              <a:buNone/>
            </a:pPr>
            <a:r>
              <a:rPr lang="hu-HU" dirty="0" smtClean="0"/>
              <a:t>Az </a:t>
            </a:r>
            <a:r>
              <a:rPr lang="hu-HU" dirty="0"/>
              <a:t>eredményes osztályozó vizsgák után felmentést kap a tanórák látogatása alól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4536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Pontszámítási rendszer </a:t>
            </a:r>
            <a:r>
              <a:rPr lang="hu-HU" dirty="0" smtClean="0">
                <a:solidFill>
                  <a:schemeClr val="tx1"/>
                </a:solidFill>
              </a:rPr>
              <a:t>(2015.02.18)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 dirty="0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1.</a:t>
            </a:r>
            <a:r>
              <a:rPr lang="hu-HU" sz="1400" b="1" dirty="0">
                <a:latin typeface="Times New Roman" pitchFamily="18" charset="0"/>
              </a:rPr>
              <a:t> </a:t>
            </a:r>
            <a:r>
              <a:rPr lang="hu-HU" sz="1400" dirty="0">
                <a:latin typeface="Times New Roman" pitchFamily="18" charset="0"/>
              </a:rPr>
              <a:t>magyar nyelv- és irodalom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2. matematika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3. történelem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4. idegen nyelv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5. választott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u-HU" sz="1400" b="1" dirty="0" err="1">
                <a:solidFill>
                  <a:srgbClr val="FF0000"/>
                </a:solidFill>
                <a:latin typeface="Times New Roman" pitchFamily="18" charset="0"/>
              </a:rPr>
              <a:t>természettudo-mányos</a:t>
            </a:r>
            <a:r>
              <a:rPr lang="hu-HU" sz="1400" dirty="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B. Érettségi bizonyítvány</a:t>
            </a:r>
            <a:r>
              <a:rPr lang="hu-HU" sz="1400" dirty="0">
                <a:latin typeface="Times New Roman" pitchFamily="18" charset="0"/>
              </a:rPr>
              <a:t>ban szereplő 4 kötelező és egy 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 dirty="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100-100 pont</a:t>
            </a:r>
            <a:br>
              <a:rPr lang="hu-HU" sz="1400" b="1" dirty="0">
                <a:latin typeface="Times New Roman" pitchFamily="18" charset="0"/>
              </a:rPr>
            </a:br>
            <a:endParaRPr lang="hu-HU" sz="1400" b="1" dirty="0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8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1. Legfeljebb 2 emelt szintű érettségiért 50-50 pont.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Nyelvvizsgaért 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400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.: 40 p)</a:t>
            </a:r>
            <a:r>
              <a:rPr lang="hu-HU" sz="1400" b="1" dirty="0">
                <a:latin typeface="Times New Roman" pitchFamily="18" charset="0"/>
              </a:rPr>
              <a:t/>
            </a:r>
            <a:br>
              <a:rPr lang="hu-HU" sz="1400" b="1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28 pont</a:t>
            </a:r>
            <a:r>
              <a:rPr lang="hu-HU" sz="1400" dirty="0">
                <a:latin typeface="Times New Roman" pitchFamily="18" charset="0"/>
              </a:rPr>
              <a:t/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40 pont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1-10. hely: 	100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11-20. hely:	50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445129" y="6538288"/>
            <a:ext cx="2137190" cy="338554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hu-HU" sz="1100" b="1" dirty="0">
                <a:solidFill>
                  <a:srgbClr val="FF0000"/>
                </a:solidFill>
              </a:rPr>
              <a:t>5</a:t>
            </a:r>
            <a:r>
              <a:rPr lang="hu-HU" sz="1100" b="1" dirty="0" smtClean="0">
                <a:solidFill>
                  <a:srgbClr val="FF0000"/>
                </a:solidFill>
              </a:rPr>
              <a:t>0 óra közösségi szolgálat !!! </a:t>
            </a:r>
            <a:endParaRPr lang="hu-HU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Második idegen nyelv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 smtClean="0">
                <a:solidFill>
                  <a:srgbClr val="FF0000"/>
                </a:solidFill>
              </a:rPr>
              <a:t>Minden osztályban</a:t>
            </a:r>
          </a:p>
          <a:p>
            <a:pPr marL="528638" eaLnBrk="1" hangingPunct="1"/>
            <a:r>
              <a:rPr lang="hu-HU" dirty="0" smtClean="0"/>
              <a:t>második </a:t>
            </a:r>
            <a:r>
              <a:rPr lang="hu-HU" dirty="0"/>
              <a:t>idegen </a:t>
            </a:r>
            <a:r>
              <a:rPr lang="hu-HU" dirty="0" smtClean="0"/>
              <a:t>nyelvből osztályozóvizsgát tehet a júniusi vagy augusztusi időszakban, </a:t>
            </a:r>
            <a:r>
              <a:rPr lang="hu-HU" dirty="0"/>
              <a:t>ha </a:t>
            </a:r>
            <a:endParaRPr lang="hu-HU" dirty="0" smtClean="0"/>
          </a:p>
          <a:p>
            <a:pPr marL="928688" lvl="1" eaLnBrk="1" hangingPunct="1"/>
            <a:r>
              <a:rPr lang="hu-HU" b="1" dirty="0" smtClean="0"/>
              <a:t>felsőfokú </a:t>
            </a:r>
            <a:r>
              <a:rPr lang="hu-HU" b="1" dirty="0"/>
              <a:t>C típusú nyelvvizsgá</a:t>
            </a:r>
            <a:r>
              <a:rPr lang="hu-HU" dirty="0"/>
              <a:t>val </a:t>
            </a:r>
            <a:r>
              <a:rPr lang="hu-HU" dirty="0" smtClean="0"/>
              <a:t>rendelkezik és</a:t>
            </a:r>
          </a:p>
          <a:p>
            <a:pPr marL="928688" lvl="1" eaLnBrk="1" hangingPunct="1"/>
            <a:r>
              <a:rPr lang="hu-HU" dirty="0"/>
              <a:t>k</a:t>
            </a:r>
            <a:r>
              <a:rPr lang="hu-HU" dirty="0" smtClean="0"/>
              <a:t>érelmezi az osztályozó vizsga teljesítését a hátralévő évfolyamok tananyagára</a:t>
            </a:r>
          </a:p>
          <a:p>
            <a:pPr marL="928688" lvl="1" eaLnBrk="1" hangingPunct="1"/>
            <a:endParaRPr lang="hu-HU" dirty="0" smtClean="0"/>
          </a:p>
          <a:p>
            <a:pPr marL="642938" lvl="1" indent="0" eaLnBrk="1" hangingPunct="1">
              <a:buNone/>
            </a:pPr>
            <a:r>
              <a:rPr lang="hu-HU" dirty="0" smtClean="0"/>
              <a:t>Az </a:t>
            </a:r>
            <a:r>
              <a:rPr lang="hu-HU" dirty="0"/>
              <a:t>eredményes osztályozó </a:t>
            </a:r>
            <a:r>
              <a:rPr lang="hu-HU" dirty="0" smtClean="0"/>
              <a:t>vizsgák </a:t>
            </a:r>
            <a:r>
              <a:rPr lang="hu-HU" dirty="0"/>
              <a:t>után felmentést kap a tanórák látogatása alól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016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művészetek tantárgy óraszáma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174197"/>
              </p:ext>
            </p:extLst>
          </p:nvPr>
        </p:nvGraphicFramePr>
        <p:xfrm>
          <a:off x="457200" y="2471738"/>
          <a:ext cx="8229600" cy="329976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743200"/>
                <a:gridCol w="2743200"/>
                <a:gridCol w="2743200"/>
              </a:tblGrid>
              <a:tr h="648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11. évfolyam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12. évfolyam</a:t>
                      </a:r>
                      <a:endParaRPr lang="hu-HU" dirty="0"/>
                    </a:p>
                  </a:txBody>
                  <a:tcPr anchor="ctr"/>
                </a:tc>
              </a:tr>
              <a:tr h="118800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 nemzetiségi tagozat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1 óra mozgóképkultúra és médiaismeret</a:t>
                      </a:r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r>
                        <a:rPr lang="hu-HU" dirty="0" smtClean="0"/>
                        <a:t>1 óra ének-zene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1 óra ének-zene</a:t>
                      </a:r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r>
                        <a:rPr lang="hu-HU" dirty="0" smtClean="0"/>
                        <a:t>1 óra vizuális kultúra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Matematika tagozat, informatika tagozat,kiemelt angol nyelvi képzés, AJTP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1 óra mozgóképkultúra és médiaismeret</a:t>
                      </a:r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r>
                        <a:rPr lang="hu-HU" dirty="0" smtClean="0"/>
                        <a:t>1 óra ének-zene vagy vizuális kultúra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1 óra ének-zene</a:t>
                      </a:r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r>
                        <a:rPr lang="hu-HU" dirty="0" smtClean="0"/>
                        <a:t>1 óra vizuális kultúra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8526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194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Köszönjük a figyelmüket!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 szintű- vagy középszintű érettségi?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eaLnBrk="1" hangingPunct="1"/>
            <a:r>
              <a:rPr lang="hu-HU" dirty="0" smtClean="0"/>
              <a:t>Van, amikor egyértelmű...</a:t>
            </a:r>
          </a:p>
          <a:p>
            <a:pPr marL="522288" lvl="1" indent="11113" eaLnBrk="1" hangingPunct="1">
              <a:buFontTx/>
              <a:buNone/>
            </a:pPr>
            <a:r>
              <a:rPr lang="hu-HU" u="sng" dirty="0" smtClean="0"/>
              <a:t>Ha a felsőoktatási intézmény előírja (2015)</a:t>
            </a:r>
          </a:p>
          <a:p>
            <a:pPr marL="522288" lvl="1" indent="11113" eaLnBrk="1" hangingPunct="1">
              <a:buFontTx/>
              <a:buNone/>
            </a:pPr>
            <a:endParaRPr lang="hu-HU" u="sng" dirty="0" smtClean="0"/>
          </a:p>
          <a:p>
            <a:pPr marL="522288" lvl="1" indent="11113" eaLnBrk="1" hangingPunct="1">
              <a:buFontTx/>
              <a:buNone/>
            </a:pPr>
            <a:r>
              <a:rPr lang="hu-HU" sz="1800" u="sng" dirty="0" smtClean="0"/>
              <a:t>2016-től:</a:t>
            </a:r>
            <a:r>
              <a:rPr lang="hu-HU" sz="1800" dirty="0" smtClean="0"/>
              <a:t> Nincs további bővülés. </a:t>
            </a:r>
          </a:p>
          <a:p>
            <a:pPr marL="522288" lvl="1" indent="11113" eaLnBrk="1" hangingPunct="1">
              <a:buFontTx/>
              <a:buNone/>
            </a:pPr>
            <a:r>
              <a:rPr lang="hu-HU" sz="1800" u="sng" dirty="0" smtClean="0"/>
              <a:t>2017-tól:</a:t>
            </a:r>
            <a:r>
              <a:rPr lang="hu-HU" sz="1800" dirty="0" smtClean="0"/>
              <a:t> Nem ismert. </a:t>
            </a:r>
          </a:p>
          <a:p>
            <a:pPr marL="522288" lvl="1" indent="11113" eaLnBrk="1" hangingPunct="1">
              <a:buFontTx/>
              <a:buNone/>
            </a:pPr>
            <a:endParaRPr lang="hu-HU" sz="1400" dirty="0" smtClean="0"/>
          </a:p>
          <a:p>
            <a:pPr eaLnBrk="1" hangingPunct="1"/>
            <a:r>
              <a:rPr lang="hu-HU" dirty="0" smtClean="0"/>
              <a:t>Általában sajnos nem egyértelmű...</a:t>
            </a:r>
          </a:p>
          <a:p>
            <a:pPr lvl="2" eaLnBrk="1" hangingPunct="1"/>
            <a:r>
              <a:rPr lang="hu-HU" dirty="0" smtClean="0"/>
              <a:t>A középszintű vizsga könnyebben teljesíthető</a:t>
            </a:r>
          </a:p>
          <a:p>
            <a:pPr lvl="2" eaLnBrk="1" hangingPunct="1"/>
            <a:r>
              <a:rPr lang="hu-HU" dirty="0" smtClean="0"/>
              <a:t>Az emelt szintű vizsgáért jár a + 50 pont a </a:t>
            </a:r>
            <a:r>
              <a:rPr lang="hu-HU" b="1" dirty="0" smtClean="0">
                <a:solidFill>
                  <a:srgbClr val="FF0000"/>
                </a:solidFill>
              </a:rPr>
              <a:t>legalább 45 %-os</a:t>
            </a:r>
            <a:r>
              <a:rPr lang="hu-HU" dirty="0" smtClean="0"/>
              <a:t> eredményért (ha ebből írja elő az érettségi vizsgát a felsőoktatási intézmény). 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6879102" y="2236763"/>
            <a:ext cx="2067950" cy="1269392"/>
            <a:chOff x="6879102" y="2236763"/>
            <a:chExt cx="2067950" cy="1269392"/>
          </a:xfrm>
        </p:grpSpPr>
        <p:sp>
          <p:nvSpPr>
            <p:cNvPr id="7" name="Szövegdoboz 6"/>
            <p:cNvSpPr txBox="1"/>
            <p:nvPr/>
          </p:nvSpPr>
          <p:spPr>
            <a:xfrm>
              <a:off x="6879102" y="2236763"/>
              <a:ext cx="2067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err="1" smtClean="0">
                  <a:hlinkClick r:id="rId2"/>
                </a:rPr>
                <a:t>www.lovassy.hu</a:t>
              </a:r>
              <a:endParaRPr lang="hu-HU" dirty="0" smtClean="0"/>
            </a:p>
            <a:p>
              <a:endParaRPr lang="hu-HU" dirty="0"/>
            </a:p>
          </p:txBody>
        </p:sp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8227" y="2648905"/>
              <a:ext cx="1409700" cy="85725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/>
                <a:gridCol w="1497012"/>
                <a:gridCol w="2463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4125082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2016-tól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881062"/>
          </a:xfrm>
        </p:spPr>
        <p:txBody>
          <a:bodyPr/>
          <a:lstStyle/>
          <a:p>
            <a:r>
              <a:rPr lang="hu-HU" b="1" dirty="0" smtClean="0"/>
              <a:t>Agrár képzési terület</a:t>
            </a:r>
          </a:p>
          <a:p>
            <a:pPr lvl="1"/>
            <a:r>
              <a:rPr lang="hu-HU" b="1" dirty="0" smtClean="0"/>
              <a:t>állatorvosi, erdőmérnöki </a:t>
            </a:r>
            <a:r>
              <a:rPr lang="hu-HU" dirty="0" smtClean="0"/>
              <a:t>osztatlan képzés</a:t>
            </a:r>
            <a:r>
              <a:rPr lang="hu-HU" b="1" dirty="0" smtClean="0"/>
              <a:t> </a:t>
            </a:r>
            <a:endParaRPr lang="hu-HU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2611438"/>
            <a:ext cx="82296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andragógia, anglisztika, germanisztika, keleti nyelvek és kultúrák, magyar, néprajz, ókori nyelvek és kultúrák, pedagógia, pszichológia,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2370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0244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</a:t>
            </a:r>
            <a:r>
              <a:rPr lang="hu-HU" sz="2000" b="1" dirty="0" smtClean="0">
                <a:latin typeface="+mn-lt"/>
              </a:rPr>
              <a:t>gazdaság- és pénzügyi-matematikai 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444500" y="60277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2016-tól megkövetelt emelt szintű érettségi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3271838"/>
            <a:ext cx="82296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kulturális antropológia, nemzetközi tanulmányok, politológia, 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szociológia, társadalmi tanulmányok </a:t>
            </a:r>
            <a:r>
              <a:rPr lang="hu-HU" sz="2000" dirty="0">
                <a:latin typeface="+mn-lt"/>
              </a:rPr>
              <a:t>alapszakok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881563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 smtClean="0">
                <a:latin typeface="+mn-lt"/>
              </a:rPr>
              <a:t>építészmérnöki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6026150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6541477" y="5876321"/>
            <a:ext cx="2409142" cy="707886"/>
            <a:chOff x="6541477" y="5422245"/>
            <a:chExt cx="2409142" cy="707886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6541477" y="5530443"/>
              <a:ext cx="2104048" cy="45634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ts val="0"/>
                </a:spcBef>
              </a:pPr>
              <a:r>
                <a:rPr lang="hu-HU" sz="1400" b="1" dirty="0" smtClean="0">
                  <a:solidFill>
                    <a:srgbClr val="FF0000"/>
                  </a:solidFill>
                </a:rPr>
                <a:t>Klebelsberg-ösztöndíj </a:t>
              </a:r>
              <a:endParaRPr lang="hu-H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8568154" y="5422245"/>
              <a:ext cx="382465" cy="70788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4000" b="1" dirty="0" smtClean="0">
                  <a:solidFill>
                    <a:srgbClr val="FF0000"/>
                  </a:solidFill>
                </a:rPr>
                <a:t>! </a:t>
              </a:r>
              <a:endParaRPr lang="hu-HU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artalom helye 2"/>
          <p:cNvSpPr txBox="1">
            <a:spLocks/>
          </p:cNvSpPr>
          <p:nvPr/>
        </p:nvSpPr>
        <p:spPr bwMode="auto">
          <a:xfrm>
            <a:off x="457200" y="18113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 smtClean="0">
                <a:latin typeface="+mn-lt"/>
                <a:cs typeface="+mn-cs"/>
              </a:rPr>
              <a:t>Sporttudomány képzési </a:t>
            </a:r>
            <a:r>
              <a:rPr lang="hu-HU" sz="2400" b="1" kern="0" dirty="0">
                <a:latin typeface="+mn-lt"/>
                <a:cs typeface="+mn-cs"/>
              </a:rPr>
              <a:t>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 smtClean="0">
                <a:latin typeface="+mn-lt"/>
              </a:rPr>
              <a:t>Testnevelő-edző </a:t>
            </a:r>
            <a:r>
              <a:rPr lang="hu-HU" sz="2000" dirty="0" smtClean="0">
                <a:latin typeface="+mn-lt"/>
              </a:rPr>
              <a:t>alapszak</a:t>
            </a:r>
            <a:r>
              <a:rPr lang="hu-HU" sz="2000" b="1" dirty="0" smtClean="0">
                <a:latin typeface="+mn-lt"/>
              </a:rPr>
              <a:t> </a:t>
            </a:r>
            <a:endParaRPr lang="hu-HU" sz="2000" b="1" dirty="0">
              <a:latin typeface="+mn-lt"/>
            </a:endParaRPr>
          </a:p>
        </p:txBody>
      </p:sp>
      <p:sp>
        <p:nvSpPr>
          <p:cNvPr id="14" name="Tartalom helye 2"/>
          <p:cNvSpPr txBox="1">
            <a:spLocks/>
          </p:cNvSpPr>
          <p:nvPr/>
        </p:nvSpPr>
        <p:spPr bwMode="auto">
          <a:xfrm>
            <a:off x="406400" y="25352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 smtClean="0">
                <a:latin typeface="+mn-lt"/>
                <a:cs typeface="+mn-cs"/>
              </a:rPr>
              <a:t>Természettudomány képzési </a:t>
            </a:r>
            <a:r>
              <a:rPr lang="hu-HU" sz="2400" b="1" kern="0" dirty="0">
                <a:latin typeface="+mn-lt"/>
                <a:cs typeface="+mn-cs"/>
              </a:rPr>
              <a:t>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 smtClean="0">
                <a:latin typeface="+mn-lt"/>
              </a:rPr>
              <a:t>Matematika </a:t>
            </a:r>
            <a:r>
              <a:rPr lang="hu-HU" sz="2000" dirty="0" smtClean="0">
                <a:latin typeface="+mn-lt"/>
              </a:rPr>
              <a:t>alapszak</a:t>
            </a:r>
            <a:r>
              <a:rPr lang="hu-HU" sz="2000" b="1" dirty="0" smtClean="0">
                <a:latin typeface="+mn-lt"/>
              </a:rPr>
              <a:t> </a:t>
            </a:r>
            <a:endParaRPr lang="hu-HU" sz="2000" b="1" dirty="0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931586"/>
              </p:ext>
            </p:extLst>
          </p:nvPr>
        </p:nvGraphicFramePr>
        <p:xfrm>
          <a:off x="246741" y="1849438"/>
          <a:ext cx="8650515" cy="5034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/>
                <a:gridCol w="5166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Érettségi követelmény (2 tárgy)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és</a:t>
                      </a:r>
                    </a:p>
                    <a:p>
                      <a:pPr algn="ctr"/>
                      <a:r>
                        <a:rPr lang="hu-HU" i="1" dirty="0" smtClean="0"/>
                        <a:t>kémia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villamosmérnöki,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  <a:br>
                        <a:rPr lang="hu-HU" dirty="0" smtClean="0"/>
                      </a:b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baseline="0" dirty="0" smtClean="0"/>
                        <a:t> vagy </a:t>
                      </a:r>
                      <a:r>
                        <a:rPr lang="hu-HU" i="1" baseline="0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mérnökinformatikus,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programtervező informatikus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pszichológia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idegen nyelv </a:t>
                      </a:r>
                      <a:r>
                        <a:rPr lang="hu-HU" dirty="0" smtClean="0"/>
                        <a:t>vagy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magyar nyelv és irodalom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történelem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matematika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földrajz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kémia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 </a:t>
                      </a:r>
                      <a:br>
                        <a:rPr lang="hu-HU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(ami informatika nem lehet)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építész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 és fizika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I.</a:t>
            </a:r>
            <a:endParaRPr lang="hu-HU" b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15845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66711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88293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II.</a:t>
            </a:r>
            <a:endParaRPr lang="hu-HU" b="0" smtClean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3437</TotalTime>
  <Words>1593</Words>
  <Application>Microsoft Office PowerPoint</Application>
  <PresentationFormat>Diavetítés a képernyőre (4:3 oldalarány)</PresentationFormat>
  <Paragraphs>462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Alapértelmezett terv</vt:lpstr>
      <vt:lpstr>Tájékoztató  a felsőoktatási felvételi eljárásról és az emelt szintű képzés választásról</vt:lpstr>
      <vt:lpstr>Pontszámítási rendszer (2015.02.18)</vt:lpstr>
      <vt:lpstr>Emelt szintű- vagy középszintű érettségi?</vt:lpstr>
      <vt:lpstr>PowerPoint bemutató</vt:lpstr>
      <vt:lpstr>2016-tól megkövetelt emelt szintű érettségi</vt:lpstr>
      <vt:lpstr>2016-tól megkövetelt emelt szintű érettségi</vt:lpstr>
      <vt:lpstr>Kurrens egyetemi szakok érettségi tárgyai</vt:lpstr>
      <vt:lpstr>Jogász-irány I.</vt:lpstr>
      <vt:lpstr>Jogász-irány II.</vt:lpstr>
      <vt:lpstr>Gépészmérnök I.</vt:lpstr>
      <vt:lpstr>Gépészmérnök II.</vt:lpstr>
      <vt:lpstr>Emelt- vagy közép szintű felkészítés?</vt:lpstr>
      <vt:lpstr>A Lovassy László Gimnázium kínálata</vt:lpstr>
      <vt:lpstr>A Lovassy László Gimnázium kínálata</vt:lpstr>
      <vt:lpstr>A Lovassy László Gimnázium kínálata</vt:lpstr>
      <vt:lpstr>Az összes MAXIMÁLIS óraszám  alakulása 11. és 12.-ben</vt:lpstr>
      <vt:lpstr>Az emelt szintű képzés jelentkezési rendje</vt:lpstr>
      <vt:lpstr>Az emelt szintű képzés a két utolsó évben</vt:lpstr>
      <vt:lpstr>A 11-12. évfolyam újdonsága</vt:lpstr>
      <vt:lpstr>Második idegen nyelv</vt:lpstr>
      <vt:lpstr>A művészetek tantárgy óraszáma</vt:lpstr>
      <vt:lpstr>Köszönjük a figyelmüket!</vt:lpstr>
    </vt:vector>
  </TitlesOfParts>
  <Company>Otthon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Pálffy Zoltán</cp:lastModifiedBy>
  <cp:revision>242</cp:revision>
  <cp:lastPrinted>2014-02-18T14:19:30Z</cp:lastPrinted>
  <dcterms:created xsi:type="dcterms:W3CDTF">2006-02-28T13:54:26Z</dcterms:created>
  <dcterms:modified xsi:type="dcterms:W3CDTF">2015-02-20T13:16:07Z</dcterms:modified>
</cp:coreProperties>
</file>